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6" r:id="rId3"/>
    <p:sldMasterId id="2147483648" r:id="rId4"/>
  </p:sldMasterIdLst>
  <p:notesMasterIdLst>
    <p:notesMasterId r:id="rId25"/>
  </p:notesMasterIdLst>
  <p:sldIdLst>
    <p:sldId id="275" r:id="rId5"/>
    <p:sldId id="296" r:id="rId6"/>
    <p:sldId id="371" r:id="rId7"/>
    <p:sldId id="357" r:id="rId8"/>
    <p:sldId id="384" r:id="rId9"/>
    <p:sldId id="388" r:id="rId10"/>
    <p:sldId id="385" r:id="rId11"/>
    <p:sldId id="386" r:id="rId12"/>
    <p:sldId id="387" r:id="rId13"/>
    <p:sldId id="382" r:id="rId14"/>
    <p:sldId id="380" r:id="rId15"/>
    <p:sldId id="391" r:id="rId16"/>
    <p:sldId id="353" r:id="rId17"/>
    <p:sldId id="389" r:id="rId18"/>
    <p:sldId id="375" r:id="rId19"/>
    <p:sldId id="395" r:id="rId20"/>
    <p:sldId id="396" r:id="rId21"/>
    <p:sldId id="397" r:id="rId22"/>
    <p:sldId id="394" r:id="rId23"/>
    <p:sldId id="347" r:id="rId24"/>
  </p:sldIdLst>
  <p:sldSz cx="12192000" cy="6858000"/>
  <p:notesSz cx="6950075" cy="9236075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otham Bold" panose="020B0604020202020204" charset="0"/>
      <p:regular r:id="rId30"/>
      <p:bold r:id="rId31"/>
      <p:italic r:id="rId32"/>
      <p:boldItalic r:id="rId33"/>
    </p:embeddedFont>
    <p:embeddedFont>
      <p:font typeface="Gotham Medium Regular" panose="020B0604020202020204" charset="0"/>
      <p:regular r:id="rId34"/>
      <p:bold r:id="rId35"/>
      <p:italic r:id="rId36"/>
      <p:boldItalic r:id="rId37"/>
    </p:embeddedFont>
    <p:embeddedFont>
      <p:font typeface="Gotham Regular" panose="020B0604020202020204" charset="0"/>
      <p:regular r:id="rId38"/>
      <p:bold r:id="rId39"/>
      <p:italic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A7F"/>
    <a:srgbClr val="F3772B"/>
    <a:srgbClr val="FFD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A0363-3DEE-8DAF-E546-B114F2FDE9A6}" v="95" dt="2021-05-24T20:06:16.896"/>
    <p1510:client id="{50FCE58D-6279-EE0A-893B-97F2D808F26D}" v="32" dt="2021-05-24T13:45:01.958"/>
    <p1510:client id="{7B0EE26D-C980-2DF8-0944-D2C13DBD5EDB}" v="19" dt="2021-06-03T15:05:08.188"/>
    <p1510:client id="{7DC41151-5D84-4068-57D9-D3BE255D02C9}" v="462" dt="2021-06-02T21:46:07.448"/>
    <p1510:client id="{7EFA1BB7-6639-3B8A-F5A0-9C2398A0E6CD}" v="791" dt="2021-05-24T13:39:31.726"/>
    <p1510:client id="{943C5315-7CF0-134E-749F-58E389E30865}" v="2" dt="2021-06-04T21:28:15.588"/>
    <p1510:client id="{D512846D-9774-7E52-42F9-A3A14DE497CA}" v="45" dt="2021-06-03T14:29:51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001" cy="461193"/>
          </a:xfrm>
          <a:prstGeom prst="rect">
            <a:avLst/>
          </a:prstGeom>
        </p:spPr>
        <p:txBody>
          <a:bodyPr vert="horz" lIns="87490" tIns="43745" rIns="87490" bIns="4374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566" y="0"/>
            <a:ext cx="3012001" cy="461193"/>
          </a:xfrm>
          <a:prstGeom prst="rect">
            <a:avLst/>
          </a:prstGeom>
        </p:spPr>
        <p:txBody>
          <a:bodyPr vert="horz" lIns="87490" tIns="43745" rIns="87490" bIns="4374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67A16250-DAD4-434D-A7A0-825076B4D001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90" tIns="43745" rIns="87490" bIns="4374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10" y="4387442"/>
            <a:ext cx="5559457" cy="4155317"/>
          </a:xfrm>
          <a:prstGeom prst="rect">
            <a:avLst/>
          </a:prstGeom>
        </p:spPr>
        <p:txBody>
          <a:bodyPr vert="horz" lIns="87490" tIns="43745" rIns="87490" bIns="4374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356"/>
            <a:ext cx="3012001" cy="461193"/>
          </a:xfrm>
          <a:prstGeom prst="rect">
            <a:avLst/>
          </a:prstGeom>
        </p:spPr>
        <p:txBody>
          <a:bodyPr vert="horz" lIns="87490" tIns="43745" rIns="87490" bIns="4374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566" y="8773356"/>
            <a:ext cx="3012001" cy="461193"/>
          </a:xfrm>
          <a:prstGeom prst="rect">
            <a:avLst/>
          </a:prstGeom>
        </p:spPr>
        <p:txBody>
          <a:bodyPr vert="horz" lIns="87490" tIns="43745" rIns="87490" bIns="4374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B4CF957B-C117-4C46-B87B-19B0ABD59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32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F957B-C117-4C46-B87B-19B0ABD59B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68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F957B-C117-4C46-B87B-19B0ABD59B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5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F957B-C117-4C46-B87B-19B0ABD59B4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6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F957B-C117-4C46-B87B-19B0ABD59B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85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F957B-C117-4C46-B87B-19B0ABD59B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06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F957B-C117-4C46-B87B-19B0ABD59B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0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F957B-C117-4C46-B87B-19B0ABD59B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F957B-C117-4C46-B87B-19B0ABD59B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9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42900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ABCF9C2A-140A-4609-BAC7-B1710C48A6F8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F7EE6D0A-D376-42E5-B9EE-40835C8E658B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6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erson holding a red umbrella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1449388"/>
            <a:ext cx="4906963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63721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D3996-2BA6-4478-B1FD-907C4F2286E0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C9F0-A8C5-4718-A12E-A2626A2F1297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1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erson holding a red umbrella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1449388"/>
            <a:ext cx="4906963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63721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D3996-2BA6-4478-B1FD-907C4F2286E0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C9F0-A8C5-4718-A12E-A2626A2F1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42900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ABCF9C2A-140A-4609-BAC7-B1710C48A6F8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F7EE6D0A-D376-42E5-B9EE-40835C8E6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3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42900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2A7BCCCF-29E2-4558-9D3C-5407D475C029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8D858282-DF1C-4854-BF29-E0E20DD17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80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4595813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 rot="5400000">
            <a:off x="1410494" y="3325019"/>
            <a:ext cx="6008687" cy="5397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1731F2D4-5208-408F-911F-ACC54DF6434A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A97951C8-89C1-4502-8556-E54140258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6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96875"/>
            <a:ext cx="372745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D0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DD3B4-13E9-4E05-B377-A43CA5F78B8E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EBC10-2614-4ACF-9AC0-C4AFAADB1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4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55563" y="-46038"/>
            <a:ext cx="12303126" cy="365126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638800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F0DC-17F6-4C24-A5EB-6663696422E1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CD981-E511-417A-B74E-E1167F7E4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76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92150" y="481013"/>
            <a:ext cx="10098088" cy="1071562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638800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CA656-1795-4190-9A15-C572AD5DB168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10986-B1CC-4197-9390-581C67CCF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70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92875"/>
            <a:ext cx="12303125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5310188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7938B-C25F-4D47-A84F-C980EAFCF4AC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6B656-076A-49DA-902C-9E394B580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26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638800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70994-6E7B-408E-9152-22215854C721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EDB36-0DA3-4ECB-8320-B33C9A978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42900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2A7BCCCF-29E2-4558-9D3C-5407D475C029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8D858282-DF1C-4854-BF29-E0E20DD17A3B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13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 close up of a 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641975"/>
            <a:ext cx="10779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879D1-34D0-46B5-B7F8-A947AEB3A58B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355D1-EDFF-491D-96B7-2F8A7074A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erson holding a red umbrella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1449388"/>
            <a:ext cx="4906963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63721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D3996-2BA6-4478-B1FD-907C4F2286E0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C9F0-A8C5-4718-A12E-A2626A2F1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4595813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 rot="5400000">
            <a:off x="1410494" y="3325019"/>
            <a:ext cx="6008687" cy="5397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1731F2D4-5208-408F-911F-ACC54DF6434A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pPr>
              <a:defRPr/>
            </a:pPr>
            <a:fld id="{A97951C8-89C1-4502-8556-E54140258910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0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96875"/>
            <a:ext cx="372745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D0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DD3B4-13E9-4E05-B377-A43CA5F78B8E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EBC10-2614-4ACF-9AC0-C4AFAADB18A8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1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55563" y="-46038"/>
            <a:ext cx="12303126" cy="365126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638800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F0DC-17F6-4C24-A5EB-6663696422E1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CD981-E511-417A-B74E-E1167F7E4CBE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1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92150" y="481013"/>
            <a:ext cx="10098088" cy="1071562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638800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CA656-1795-4190-9A15-C572AD5DB168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10986-B1CC-4197-9390-581C67CCF9FE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1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92875"/>
            <a:ext cx="12303125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5310188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7938B-C25F-4D47-A84F-C980EAFCF4AC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6B656-076A-49DA-902C-9E394B580213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8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638800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70994-6E7B-408E-9152-22215854C721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EDB36-0DA3-4ECB-8320-B33C9A978E21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5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sig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 close up of a 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8" y="5641975"/>
            <a:ext cx="10779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879D1-34D0-46B5-B7F8-A947AEB3A58B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355D1-EDFF-491D-96B7-2F8A7074AB18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4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F01472-8F85-4CCD-ADAF-6E8E77FB3749}" type="datetimeFigureOut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6/7/2021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8D5CAC-CA0F-46E6-B93B-0E96E193A441}" type="slidenum">
              <a:rPr lang="en-US">
                <a:solidFill>
                  <a:srgbClr val="273A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73A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4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25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Medium Regular" panose="02000604030000020004" pitchFamily="2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F01472-8F85-4CCD-ADAF-6E8E77FB3749}" type="datetimeFigureOut">
              <a:rPr lang="en-US"/>
              <a:pPr>
                <a:defRPr/>
              </a:pPr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8D5CAC-CA0F-46E6-B93B-0E96E193A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37" r:id="rId1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otham Bold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Medium Regular" panose="02000604030000020004" pitchFamily="2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lbt.com/2021/05/14/jps-schools-improving-district-through-bond-issue-funding/?outputType=apps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430588" y="2736850"/>
            <a:ext cx="8685212" cy="2701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273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JPS Board of Trustees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Bond Update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June 3,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Brinkley Middle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3758191" y="1512888"/>
            <a:ext cx="5093294" cy="60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Science Lab Renovations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115812"/>
            <a:ext cx="5505449" cy="4129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119275"/>
            <a:ext cx="4502150" cy="41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3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Chastain Middle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3758191" y="1512888"/>
            <a:ext cx="5093294" cy="60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Science Lab Renovations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0" y="2307899"/>
            <a:ext cx="5016934" cy="3762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99" y="2307899"/>
            <a:ext cx="5045075" cy="378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7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Powell Middle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3758191" y="1512888"/>
            <a:ext cx="5093294" cy="60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Medium Regular" panose="02000604030000020004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Gotham Regular" panose="02000604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Science Lab Renovations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6" descr="A picture containing floor, indoor, building, ceiling&#10;&#10;Description automatically generated">
            <a:extLst>
              <a:ext uri="{FF2B5EF4-FFF2-40B4-BE49-F238E27FC236}">
                <a16:creationId xmlns:a16="http://schemas.microsoft.com/office/drawing/2014/main" id="{85C1D097-331E-4CF1-9962-9D692165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88" y="2195500"/>
            <a:ext cx="5175738" cy="3894015"/>
          </a:xfrm>
          <a:prstGeom prst="rect">
            <a:avLst/>
          </a:prstGeom>
        </p:spPr>
      </p:pic>
      <p:pic>
        <p:nvPicPr>
          <p:cNvPr id="7" name="Picture 7" descr="A picture containing wall, indoor, floor, dirty&#10;&#10;Description automatically generated">
            <a:extLst>
              <a:ext uri="{FF2B5EF4-FFF2-40B4-BE49-F238E27FC236}">
                <a16:creationId xmlns:a16="http://schemas.microsoft.com/office/drawing/2014/main" id="{E16AEF3B-F08E-492C-8CAA-DB1381141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22383" y="1739856"/>
            <a:ext cx="3879982" cy="47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4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Summer Construction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6562"/>
            <a:ext cx="10205585" cy="4503737"/>
          </a:xfrm>
        </p:spPr>
        <p:txBody>
          <a:bodyPr/>
          <a:lstStyle/>
          <a:p>
            <a:pPr marL="0" lvl="0" indent="0">
              <a:buNone/>
            </a:pPr>
            <a:r>
              <a:rPr lang="en-US">
                <a:solidFill>
                  <a:srgbClr val="273A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547759"/>
              </p:ext>
            </p:extLst>
          </p:nvPr>
        </p:nvGraphicFramePr>
        <p:xfrm>
          <a:off x="714375" y="1581150"/>
          <a:ext cx="3314700" cy="513323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2593576062"/>
                    </a:ext>
                  </a:extLst>
                </a:gridCol>
              </a:tblGrid>
              <a:tr h="43931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Elementary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217311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Baker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516974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Boyd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956280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Clausell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260671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Dawson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8853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915980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Lester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80577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Marshall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323837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North Jackson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252465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Oak 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77523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Shirley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673953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Smith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212704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Sykes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95351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Walton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61661"/>
                  </a:ext>
                </a:extLst>
              </a:tr>
              <a:tr h="138443">
                <a:tc>
                  <a:txBody>
                    <a:bodyPr/>
                    <a:lstStyle/>
                    <a:p>
                      <a:r>
                        <a:rPr lang="en-US" sz="1600"/>
                        <a:t>Wilkins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08116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185678"/>
              </p:ext>
            </p:extLst>
          </p:nvPr>
        </p:nvGraphicFramePr>
        <p:xfrm>
          <a:off x="4085421" y="1579084"/>
          <a:ext cx="3314240" cy="51285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14240">
                  <a:extLst>
                    <a:ext uri="{9D8B030D-6E8A-4147-A177-3AD203B41FA5}">
                      <a16:colId xmlns:a16="http://schemas.microsoft.com/office/drawing/2014/main" val="2593576062"/>
                    </a:ext>
                  </a:extLst>
                </a:gridCol>
              </a:tblGrid>
              <a:tr h="4131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Middle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217311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r>
                        <a:rPr lang="en-US" sz="1600"/>
                        <a:t>Brinkley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516974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r>
                        <a:rPr lang="en-US" sz="1600"/>
                        <a:t>Chastain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956280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r>
                        <a:rPr lang="en-US" sz="1600"/>
                        <a:t>Hardy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260671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r>
                        <a:rPr lang="en-US" sz="1600"/>
                        <a:t>Northwest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8853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r>
                        <a:rPr lang="en-US" sz="1600"/>
                        <a:t>Peeples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80577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r>
                        <a:rPr lang="en-US" sz="1600"/>
                        <a:t>Powell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323837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r>
                        <a:rPr lang="en-US" sz="1600"/>
                        <a:t>Whitten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252465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77523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673953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212704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95351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61661"/>
                  </a:ext>
                </a:extLst>
              </a:tr>
              <a:tr h="362726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08116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214742"/>
              </p:ext>
            </p:extLst>
          </p:nvPr>
        </p:nvGraphicFramePr>
        <p:xfrm>
          <a:off x="7454747" y="1597445"/>
          <a:ext cx="3314700" cy="51595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2593576062"/>
                    </a:ext>
                  </a:extLst>
                </a:gridCol>
              </a:tblGrid>
              <a:tr h="43789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217311"/>
                  </a:ext>
                </a:extLst>
              </a:tr>
              <a:tr h="352221">
                <a:tc>
                  <a:txBody>
                    <a:bodyPr/>
                    <a:lstStyle/>
                    <a:p>
                      <a:r>
                        <a:rPr lang="en-US" sz="1600"/>
                        <a:t>Callaway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516974"/>
                  </a:ext>
                </a:extLst>
              </a:tr>
              <a:tr h="352221">
                <a:tc>
                  <a:txBody>
                    <a:bodyPr/>
                    <a:lstStyle/>
                    <a:p>
                      <a:r>
                        <a:rPr lang="en-US" sz="1600"/>
                        <a:t>Capital 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956280"/>
                  </a:ext>
                </a:extLst>
              </a:tr>
              <a:tr h="352221">
                <a:tc>
                  <a:txBody>
                    <a:bodyPr/>
                    <a:lstStyle/>
                    <a:p>
                      <a:r>
                        <a:rPr lang="en-US" sz="1600"/>
                        <a:t>Forest Hill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260671"/>
                  </a:ext>
                </a:extLst>
              </a:tr>
              <a:tr h="352221">
                <a:tc>
                  <a:txBody>
                    <a:bodyPr/>
                    <a:lstStyle/>
                    <a:p>
                      <a:r>
                        <a:rPr lang="en-US" sz="1600"/>
                        <a:t>Lanier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8853"/>
                  </a:ext>
                </a:extLst>
              </a:tr>
              <a:tr h="352221">
                <a:tc>
                  <a:txBody>
                    <a:bodyPr/>
                    <a:lstStyle/>
                    <a:p>
                      <a:r>
                        <a:rPr lang="en-US" sz="1600"/>
                        <a:t>Jim Hill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80577"/>
                  </a:ext>
                </a:extLst>
              </a:tr>
              <a:tr h="352221">
                <a:tc>
                  <a:txBody>
                    <a:bodyPr/>
                    <a:lstStyle/>
                    <a:p>
                      <a:r>
                        <a:rPr lang="en-US" sz="1600"/>
                        <a:t>Murrah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323837"/>
                  </a:ext>
                </a:extLst>
              </a:tr>
              <a:tr h="352221">
                <a:tc>
                  <a:txBody>
                    <a:bodyPr/>
                    <a:lstStyle/>
                    <a:p>
                      <a:r>
                        <a:rPr lang="en-US" sz="1600"/>
                        <a:t>Provine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252465"/>
                  </a:ext>
                </a:extLst>
              </a:tr>
              <a:tr h="352221">
                <a:tc>
                  <a:txBody>
                    <a:bodyPr/>
                    <a:lstStyle/>
                    <a:p>
                      <a:r>
                        <a:rPr lang="en-US" sz="1600"/>
                        <a:t>Wingfield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77523"/>
                  </a:ext>
                </a:extLst>
              </a:tr>
              <a:tr h="3807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673953"/>
                  </a:ext>
                </a:extLst>
              </a:tr>
              <a:tr h="3807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212704"/>
                  </a:ext>
                </a:extLst>
              </a:tr>
              <a:tr h="3807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95351"/>
                  </a:ext>
                </a:extLst>
              </a:tr>
              <a:tr h="3807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61661"/>
                  </a:ext>
                </a:extLst>
              </a:tr>
              <a:tr h="3807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081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72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663" y="466933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Projected Board Action Timeline</a:t>
            </a:r>
            <a:endParaRPr lang="en-US" sz="3200" b="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1" name="Rectangle 7"/>
          <p:cNvSpPr>
            <a:spLocks noChangeArrowheads="1"/>
          </p:cNvSpPr>
          <p:nvPr/>
        </p:nvSpPr>
        <p:spPr bwMode="auto">
          <a:xfrm>
            <a:off x="2670175" y="1617663"/>
            <a:ext cx="6389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otham Medium Regular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Gotham Regular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otham Regular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otham Regular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273A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248241"/>
              </p:ext>
            </p:extLst>
          </p:nvPr>
        </p:nvGraphicFramePr>
        <p:xfrm>
          <a:off x="408214" y="1768928"/>
          <a:ext cx="10504103" cy="46329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6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2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233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Month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School</a:t>
                      </a:r>
                      <a:r>
                        <a:rPr lang="en-US" sz="2800" baseline="0"/>
                        <a:t> /Major Projects </a:t>
                      </a:r>
                      <a:endParaRPr lang="en-US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673">
                <a:tc>
                  <a:txBody>
                    <a:bodyPr/>
                    <a:lstStyle/>
                    <a:p>
                      <a:r>
                        <a:rPr lang="en-US" sz="240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Forest Hill Performing Arts*</a:t>
                      </a:r>
                    </a:p>
                    <a:p>
                      <a:r>
                        <a:rPr lang="en-US" sz="2400"/>
                        <a:t>Jim Hill Parking Lot Improvement*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/>
                        <a:t>Lanier Parking &amp; JROTC Repairs*</a:t>
                      </a:r>
                      <a:endParaRPr lang="en-US" sz="2400"/>
                    </a:p>
                    <a:p>
                      <a:pPr lvl="0">
                        <a:buNone/>
                      </a:pPr>
                      <a:r>
                        <a:rPr lang="en-US" sz="2400" baseline="0"/>
                        <a:t>Lanier Window Restoration*</a:t>
                      </a:r>
                    </a:p>
                    <a:p>
                      <a:pPr lvl="0">
                        <a:buNone/>
                      </a:pPr>
                      <a:r>
                        <a:rPr lang="en-US" sz="2400" baseline="0"/>
                        <a:t>Whitten Exterior Improvements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3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June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Bailey Structural Repairs*</a:t>
                      </a:r>
                    </a:p>
                    <a:p>
                      <a:pPr lvl="0">
                        <a:buNone/>
                      </a:pPr>
                      <a:r>
                        <a:rPr lang="en-US" sz="2400"/>
                        <a:t>Hughes Field Renovations*</a:t>
                      </a:r>
                    </a:p>
                    <a:p>
                      <a:pPr lvl="0">
                        <a:buNone/>
                      </a:pPr>
                      <a:r>
                        <a:rPr lang="en-US" sz="2400"/>
                        <a:t>Brinkley Renovations (Re-Bid)</a:t>
                      </a:r>
                    </a:p>
                    <a:p>
                      <a:pPr lvl="0">
                        <a:buNone/>
                      </a:pPr>
                      <a:r>
                        <a:rPr lang="en-US" sz="2400"/>
                        <a:t>Johnson Structural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aseline="0"/>
                        <a:t>Lake Renovations</a:t>
                      </a:r>
                    </a:p>
                    <a:p>
                      <a:pPr lvl="0">
                        <a:buNone/>
                      </a:pPr>
                      <a:r>
                        <a:rPr lang="en-US" sz="2400" baseline="0"/>
                        <a:t>Powell Renovations (Re-Bid)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2400" baseline="0"/>
                        <a:t>Raines Renovations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96573"/>
                  </a:ext>
                </a:extLst>
              </a:tr>
              <a:tr h="13716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July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Chastain Renovations</a:t>
                      </a:r>
                    </a:p>
                    <a:p>
                      <a:pPr lvl="0">
                        <a:buNone/>
                      </a:pPr>
                      <a:r>
                        <a:rPr lang="en-US" sz="2400"/>
                        <a:t>McLeod Renovations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3899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9149" y="6448321"/>
            <a:ext cx="47471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* Denotes Phase I Schools/Projects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86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61768" y="305932"/>
            <a:ext cx="184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273A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05" y="5974811"/>
            <a:ext cx="1092829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Calibri"/>
                <a:cs typeface="Calibri"/>
              </a:rPr>
              <a:t>As of June 2, 2021:  Amount “Expended + Encumbered” = 66% </a:t>
            </a:r>
            <a:endParaRPr lang="en-US">
              <a:cs typeface="Calibri" panose="020F0502020204030204" pitchFamily="34" charset="0"/>
            </a:endParaRPr>
          </a:p>
          <a:p>
            <a:pPr algn="ctr"/>
            <a:r>
              <a:rPr lang="en-US" sz="2400" b="1">
                <a:latin typeface="Calibri"/>
                <a:cs typeface="Calibri"/>
              </a:rPr>
              <a:t>Increase from 62% since last Bond Update; To Be Encumbered:  $648,598.14 </a:t>
            </a:r>
          </a:p>
        </p:txBody>
      </p:sp>
      <p:pic>
        <p:nvPicPr>
          <p:cNvPr id="2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67CC78DC-9EA5-4000-92C1-C63E28F46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3" y="149496"/>
            <a:ext cx="10657608" cy="57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61768" y="305932"/>
            <a:ext cx="184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273A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308" y="189963"/>
            <a:ext cx="1070538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273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Bond Financial Update as of June 2,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4E437-B0B6-4E11-847E-F4ABE7882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88" y="755880"/>
            <a:ext cx="9496625" cy="59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61768" y="305932"/>
            <a:ext cx="184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273A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92C66-B5FF-46FC-81FD-3B94ACD0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380" y="-434901"/>
            <a:ext cx="8770531" cy="67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28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61768" y="305932"/>
            <a:ext cx="184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273A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E307F7-AA73-4C7E-9675-EF6CCB6F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027" y="475547"/>
            <a:ext cx="8623893" cy="56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47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900" y="466933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Bond Communications Update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1" name="Rectangle 7"/>
          <p:cNvSpPr>
            <a:spLocks noChangeArrowheads="1"/>
          </p:cNvSpPr>
          <p:nvPr/>
        </p:nvSpPr>
        <p:spPr bwMode="auto">
          <a:xfrm>
            <a:off x="2670175" y="1617663"/>
            <a:ext cx="6389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otham Medium Regular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Gotham Regular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otham Regular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otham Regular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273A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413" y="1606550"/>
            <a:ext cx="11031537" cy="3675045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4000" b="1">
                <a:solidFill>
                  <a:srgbClr val="273A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School of the Week Highlight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4000" b="1">
                <a:solidFill>
                  <a:srgbClr val="273A7F"/>
                </a:solidFill>
                <a:latin typeface="Times New Roman"/>
                <a:cs typeface="Times New Roman"/>
              </a:rPr>
              <a:t>Project Updates on School’s Webpage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4000">
                <a:latin typeface="Times New Roman"/>
                <a:cs typeface="Calibri"/>
                <a:hlinkClick r:id="rId2"/>
              </a:rPr>
              <a:t>WLBT News Segment</a:t>
            </a:r>
            <a:r>
              <a:rPr lang="en-US" sz="4000">
                <a:latin typeface="Times New Roman"/>
                <a:cs typeface="Calibri"/>
              </a:rPr>
              <a:t> </a:t>
            </a:r>
            <a:endParaRPr lang="en-US" sz="4000" b="1">
              <a:solidFill>
                <a:srgbClr val="273A7F"/>
              </a:solidFill>
              <a:latin typeface="Times New Roman"/>
              <a:cs typeface="Calibri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4000" b="1">
              <a:solidFill>
                <a:srgbClr val="273A7F"/>
              </a:solidFill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19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86300" y="28575"/>
            <a:ext cx="7185025" cy="6186309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Overview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Updates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Projected Board Action Dates on Remaining Projects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Bond Financial Report Update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latin typeface="Times New Roman"/>
              <a:cs typeface="Times New Roman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>
                <a:latin typeface="Times New Roman"/>
                <a:cs typeface="Times New Roman"/>
              </a:rPr>
              <a:t>Communications Update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2100" y="3638550"/>
            <a:ext cx="7521575" cy="16557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We Welcome Any Questions</a:t>
            </a:r>
          </a:p>
        </p:txBody>
      </p:sp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4927600" y="3638550"/>
            <a:ext cx="7105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otham Medium Regular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Gotham Regular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otham Regular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otham Regular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Gotham Regular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273A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273A7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8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00650" y="-251639"/>
            <a:ext cx="6486525" cy="65556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Updates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Wilkins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>
                <a:latin typeface="Times New Roman"/>
                <a:cs typeface="Times New Roman"/>
              </a:rPr>
              <a:t>Clausell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Marshall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Oak Forest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Shirley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Brinkley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>
                <a:latin typeface="Times New Roman"/>
                <a:cs typeface="Times New Roman"/>
              </a:rPr>
              <a:t>Chastain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Powell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12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Wilkins Elementary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2C2EA-8EAF-44B8-97FA-F187E7140415}"/>
              </a:ext>
            </a:extLst>
          </p:cNvPr>
          <p:cNvSpPr txBox="1"/>
          <p:nvPr/>
        </p:nvSpPr>
        <p:spPr>
          <a:xfrm>
            <a:off x="740783" y="1655763"/>
            <a:ext cx="4585859" cy="126188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Restroom Renovations</a:t>
            </a:r>
          </a:p>
          <a:p>
            <a:pPr algn="l"/>
            <a:endParaRPr lang="en-US" sz="2400" b="1">
              <a:latin typeface="Calibri"/>
              <a:cs typeface="Calibri"/>
            </a:endParaRPr>
          </a:p>
          <a:p>
            <a:pPr algn="l"/>
            <a:endParaRPr lang="en-US" sz="2400" b="1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2089" y="2391436"/>
            <a:ext cx="4813300" cy="3609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2354923"/>
            <a:ext cx="5664199" cy="42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8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Clausell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Elementary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2C2EA-8EAF-44B8-97FA-F187E7140415}"/>
              </a:ext>
            </a:extLst>
          </p:cNvPr>
          <p:cNvSpPr txBox="1"/>
          <p:nvPr/>
        </p:nvSpPr>
        <p:spPr>
          <a:xfrm>
            <a:off x="690990" y="1789772"/>
            <a:ext cx="4585859" cy="126188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b="1">
                <a:latin typeface="Times New Roman"/>
                <a:cs typeface="Times New Roman"/>
              </a:rPr>
              <a:t>ADA Improvements 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b="1">
              <a:latin typeface="Calibri"/>
              <a:cs typeface="Calibri"/>
            </a:endParaRPr>
          </a:p>
          <a:p>
            <a:pPr algn="l"/>
            <a:endParaRPr lang="en-US" sz="2400" b="1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3"/>
          <a:stretch/>
        </p:blipFill>
        <p:spPr>
          <a:xfrm>
            <a:off x="862441" y="2420713"/>
            <a:ext cx="4566810" cy="4076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/>
          <a:stretch/>
        </p:blipFill>
        <p:spPr>
          <a:xfrm>
            <a:off x="5734050" y="2420714"/>
            <a:ext cx="5086350" cy="407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9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Clausell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Elementary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2C2EA-8EAF-44B8-97FA-F187E7140415}"/>
              </a:ext>
            </a:extLst>
          </p:cNvPr>
          <p:cNvSpPr txBox="1"/>
          <p:nvPr/>
        </p:nvSpPr>
        <p:spPr>
          <a:xfrm>
            <a:off x="690990" y="1789772"/>
            <a:ext cx="4585859" cy="126188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Site Improvements</a:t>
            </a:r>
          </a:p>
          <a:p>
            <a:pPr algn="l"/>
            <a:endParaRPr lang="en-US" sz="2400" b="1">
              <a:latin typeface="Calibri"/>
              <a:cs typeface="Calibri"/>
            </a:endParaRPr>
          </a:p>
          <a:p>
            <a:pPr algn="l"/>
            <a:endParaRPr lang="en-US" sz="2400" b="1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75" y="2395536"/>
            <a:ext cx="5403850" cy="4052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/>
          <a:stretch/>
        </p:blipFill>
        <p:spPr>
          <a:xfrm>
            <a:off x="495300" y="2395536"/>
            <a:ext cx="4781549" cy="40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57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Marshall Elementary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2C2EA-8EAF-44B8-97FA-F187E7140415}"/>
              </a:ext>
            </a:extLst>
          </p:cNvPr>
          <p:cNvSpPr txBox="1"/>
          <p:nvPr/>
        </p:nvSpPr>
        <p:spPr>
          <a:xfrm>
            <a:off x="737917" y="1655763"/>
            <a:ext cx="4585859" cy="126188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Restroom Renovations</a:t>
            </a:r>
          </a:p>
          <a:p>
            <a:pPr algn="l"/>
            <a:endParaRPr lang="en-US" sz="2400" b="1">
              <a:latin typeface="Calibri"/>
              <a:cs typeface="Calibri"/>
            </a:endParaRPr>
          </a:p>
          <a:p>
            <a:pPr algn="l"/>
            <a:endParaRPr lang="en-US" sz="2400" b="1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6051" y="2184031"/>
            <a:ext cx="5068228" cy="3801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36" y="2296761"/>
            <a:ext cx="5762625" cy="432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92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Oak Forest Elementary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2C2EA-8EAF-44B8-97FA-F187E7140415}"/>
              </a:ext>
            </a:extLst>
          </p:cNvPr>
          <p:cNvSpPr txBox="1"/>
          <p:nvPr/>
        </p:nvSpPr>
        <p:spPr>
          <a:xfrm>
            <a:off x="690990" y="1789772"/>
            <a:ext cx="4594518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>
                <a:latin typeface="Times New Roman"/>
                <a:cs typeface="Times New Roman"/>
              </a:rPr>
              <a:t>Restroom Renovations</a:t>
            </a:r>
          </a:p>
          <a:p>
            <a:pPr algn="l"/>
            <a:endParaRPr lang="en-US" sz="2800" b="1">
              <a:latin typeface="Times New Roman"/>
              <a:cs typeface="Times New Roman"/>
            </a:endParaRPr>
          </a:p>
          <a:p>
            <a:pPr algn="l"/>
            <a:endParaRPr lang="en-US" sz="2400" b="1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4" y="2397917"/>
            <a:ext cx="5426076" cy="4069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402032"/>
            <a:ext cx="4762499" cy="406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50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388" y="330200"/>
            <a:ext cx="889158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Shirley Elementary School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2C2EA-8EAF-44B8-97FA-F187E7140415}"/>
              </a:ext>
            </a:extLst>
          </p:cNvPr>
          <p:cNvSpPr txBox="1"/>
          <p:nvPr/>
        </p:nvSpPr>
        <p:spPr>
          <a:xfrm>
            <a:off x="690990" y="1789772"/>
            <a:ext cx="4585859" cy="89255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Restroom Renovations</a:t>
            </a:r>
          </a:p>
          <a:p>
            <a:pPr algn="l"/>
            <a:endParaRPr lang="en-US" sz="2400" b="1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1" y="2399733"/>
            <a:ext cx="5162394" cy="3870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80" y="2399734"/>
            <a:ext cx="5162395" cy="38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266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66f2bd-655c-457d-b247-d7fa3e5f3a7a">
      <UserInfo>
        <DisplayName>Donald, Benita</DisplayName>
        <AccountId>57</AccountId>
        <AccountType/>
      </UserInfo>
      <UserInfo>
        <DisplayName>Franklin, Lena</DisplayName>
        <AccountId>22</AccountId>
        <AccountType/>
      </UserInfo>
      <UserInfo>
        <DisplayName>Johnson, Sherwin</DisplayName>
        <AccountId>39</AccountId>
        <AccountType/>
      </UserInfo>
      <UserInfo>
        <DisplayName>Keeler, Georgette</DisplayName>
        <AccountId>40</AccountId>
        <AccountType/>
      </UserInfo>
      <UserInfo>
        <DisplayName>Miller, Sharolyn</DisplayName>
        <AccountId>20</AccountId>
        <AccountType/>
      </UserInfo>
      <UserInfo>
        <DisplayName>Albright, Joseph</DisplayName>
        <AccountId>37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6EF61B1977441A42C79A02978F36D" ma:contentTypeVersion="6" ma:contentTypeDescription="Create a new document." ma:contentTypeScope="" ma:versionID="4060515f9e9a43c9e6b01382352d2f7b">
  <xsd:schema xmlns:xsd="http://www.w3.org/2001/XMLSchema" xmlns:xs="http://www.w3.org/2001/XMLSchema" xmlns:p="http://schemas.microsoft.com/office/2006/metadata/properties" xmlns:ns2="081f2f34-67f0-446f-aa5a-19418d6c03a9" xmlns:ns3="1766f2bd-655c-457d-b247-d7fa3e5f3a7a" targetNamespace="http://schemas.microsoft.com/office/2006/metadata/properties" ma:root="true" ma:fieldsID="7aaae7dded114079ac0834d94f3dafc2" ns2:_="" ns3:_="">
    <xsd:import namespace="081f2f34-67f0-446f-aa5a-19418d6c03a9"/>
    <xsd:import namespace="1766f2bd-655c-457d-b247-d7fa3e5f3a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1f2f34-67f0-446f-aa5a-19418d6c03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6f2bd-655c-457d-b247-d7fa3e5f3a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F95E45-5468-4DF3-9212-C1518BFD853B}">
  <ds:schemaRefs>
    <ds:schemaRef ds:uri="081f2f34-67f0-446f-aa5a-19418d6c03a9"/>
    <ds:schemaRef ds:uri="1766f2bd-655c-457d-b247-d7fa3e5f3a7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2B7A32-EE6F-4AA6-A40B-9A3F21CD4BCC}">
  <ds:schemaRefs>
    <ds:schemaRef ds:uri="081f2f34-67f0-446f-aa5a-19418d6c03a9"/>
    <ds:schemaRef ds:uri="1766f2bd-655c-457d-b247-d7fa3e5f3a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1_Office Theme</vt:lpstr>
      <vt:lpstr>Office Theme</vt:lpstr>
      <vt:lpstr>       JPS Board of Trustees Bond Update June 3, 2021</vt:lpstr>
      <vt:lpstr>PowerPoint Presentation</vt:lpstr>
      <vt:lpstr>PowerPoint Presentation</vt:lpstr>
      <vt:lpstr> Wilkins Elementary School</vt:lpstr>
      <vt:lpstr> Clausell Elementary School</vt:lpstr>
      <vt:lpstr> Clausell Elementary School</vt:lpstr>
      <vt:lpstr> Marshall Elementary School</vt:lpstr>
      <vt:lpstr> Oak Forest Elementary School</vt:lpstr>
      <vt:lpstr> Shirley Elementary School</vt:lpstr>
      <vt:lpstr> Brinkley Middle School</vt:lpstr>
      <vt:lpstr> Chastain Middle School</vt:lpstr>
      <vt:lpstr> Powell Middle School</vt:lpstr>
      <vt:lpstr>Summer Construction Sites</vt:lpstr>
      <vt:lpstr> Projected Board Action Timeline</vt:lpstr>
      <vt:lpstr>PowerPoint Presentation</vt:lpstr>
      <vt:lpstr>PowerPoint Presentation</vt:lpstr>
      <vt:lpstr>PowerPoint Presentation</vt:lpstr>
      <vt:lpstr>PowerPoint Presentation</vt:lpstr>
      <vt:lpstr> Bond Communications Update </vt:lpstr>
      <vt:lpstr>PowerPoint Presentation</vt:lpstr>
    </vt:vector>
  </TitlesOfParts>
  <Company>Jackson Public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JPS Board of Trustees Bond Update December 1, 2020</dc:title>
  <dc:creator>Franklin, Lena</dc:creator>
  <cp:revision>3</cp:revision>
  <cp:lastPrinted>2021-05-20T16:53:27Z</cp:lastPrinted>
  <dcterms:created xsi:type="dcterms:W3CDTF">2020-11-30T14:15:57Z</dcterms:created>
  <dcterms:modified xsi:type="dcterms:W3CDTF">2021-06-07T13:42:10Z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0x01010076D6EF61B1977441A42C79A02978F36D</vt:lpwstr>
  </property>
</Properties>
</file>